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85" r:id="rId2"/>
    <p:sldId id="488" r:id="rId3"/>
    <p:sldId id="481" r:id="rId4"/>
    <p:sldId id="409" r:id="rId5"/>
    <p:sldId id="411" r:id="rId6"/>
    <p:sldId id="586" r:id="rId7"/>
    <p:sldId id="587" r:id="rId8"/>
    <p:sldId id="534" r:id="rId9"/>
    <p:sldId id="602" r:id="rId10"/>
    <p:sldId id="508" r:id="rId11"/>
    <p:sldId id="588" r:id="rId12"/>
    <p:sldId id="499" r:id="rId13"/>
    <p:sldId id="505" r:id="rId14"/>
    <p:sldId id="519" r:id="rId15"/>
    <p:sldId id="523" r:id="rId16"/>
    <p:sldId id="591" r:id="rId17"/>
    <p:sldId id="500" r:id="rId18"/>
    <p:sldId id="498" r:id="rId19"/>
    <p:sldId id="502" r:id="rId20"/>
    <p:sldId id="592" r:id="rId21"/>
    <p:sldId id="513" r:id="rId22"/>
    <p:sldId id="518" r:id="rId23"/>
    <p:sldId id="528" r:id="rId24"/>
    <p:sldId id="501" r:id="rId25"/>
    <p:sldId id="593" r:id="rId26"/>
    <p:sldId id="515" r:id="rId27"/>
    <p:sldId id="503" r:id="rId28"/>
    <p:sldId id="536" r:id="rId29"/>
    <p:sldId id="590" r:id="rId30"/>
    <p:sldId id="589" r:id="rId31"/>
    <p:sldId id="595" r:id="rId32"/>
    <p:sldId id="594" r:id="rId33"/>
    <p:sldId id="596" r:id="rId34"/>
    <p:sldId id="597" r:id="rId35"/>
    <p:sldId id="598" r:id="rId36"/>
    <p:sldId id="415" r:id="rId37"/>
    <p:sldId id="516" r:id="rId38"/>
    <p:sldId id="537" r:id="rId39"/>
    <p:sldId id="509" r:id="rId40"/>
    <p:sldId id="510" r:id="rId41"/>
    <p:sldId id="601" r:id="rId42"/>
    <p:sldId id="416" r:id="rId43"/>
    <p:sldId id="517" r:id="rId44"/>
    <p:sldId id="512" r:id="rId45"/>
    <p:sldId id="599" r:id="rId46"/>
    <p:sldId id="429" r:id="rId47"/>
    <p:sldId id="600" r:id="rId48"/>
    <p:sldId id="421" r:id="rId49"/>
  </p:sldIdLst>
  <p:sldSz cx="12192000" cy="6858000"/>
  <p:notesSz cx="6797675" cy="99266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1239" autoAdjust="0"/>
  </p:normalViewPr>
  <p:slideViewPr>
    <p:cSldViewPr snapToGrid="0">
      <p:cViewPr varScale="1">
        <p:scale>
          <a:sx n="106" d="100"/>
          <a:sy n="106" d="100"/>
        </p:scale>
        <p:origin x="1170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874466"/>
          <a:ext cx="3881315" cy="15525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Физические лица обращаются в а\к подразделение органа</a:t>
          </a:r>
        </a:p>
      </dsp:txBody>
      <dsp:txXfrm>
        <a:off x="779448" y="874466"/>
        <a:ext cx="2328789" cy="1552526"/>
      </dsp:txXfrm>
    </dsp:sp>
    <dsp:sp modelId="{4E5F5378-C163-4EE3-9BD2-AB3470CB680C}">
      <dsp:nvSpPr>
        <dsp:cNvPr id="0" name=""/>
        <dsp:cNvSpPr/>
      </dsp:nvSpPr>
      <dsp:spPr>
        <a:xfrm>
          <a:off x="3496369" y="874466"/>
          <a:ext cx="3881315" cy="15525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72632" y="874466"/>
        <a:ext cx="2328789" cy="1552526"/>
      </dsp:txXfrm>
    </dsp:sp>
    <dsp:sp modelId="{9C1696CB-0D27-4CF9-9002-11062BB148C4}">
      <dsp:nvSpPr>
        <dsp:cNvPr id="0" name=""/>
        <dsp:cNvSpPr/>
      </dsp:nvSpPr>
      <dsp:spPr>
        <a:xfrm>
          <a:off x="6989553" y="874466"/>
          <a:ext cx="3881315" cy="15525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А\к орган субъекта Российской Федерации – </a:t>
          </a:r>
          <a:br>
            <a:rPr lang="ru-RU" sz="1700" kern="1200" dirty="0"/>
          </a:br>
          <a:r>
            <a:rPr lang="ru-RU" sz="1700" kern="1200" dirty="0"/>
            <a:t>в Минтруд России</a:t>
          </a:r>
        </a:p>
      </dsp:txBody>
      <dsp:txXfrm>
        <a:off x="7765816" y="874466"/>
        <a:ext cx="2328789" cy="1552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135" cy="497837"/>
          </a:xfrm>
          <a:prstGeom prst="rect">
            <a:avLst/>
          </a:prstGeom>
        </p:spPr>
        <p:txBody>
          <a:bodyPr vert="horz" lIns="91320" tIns="45661" rIns="91320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6" y="2"/>
            <a:ext cx="2946135" cy="497837"/>
          </a:xfrm>
          <a:prstGeom prst="rect">
            <a:avLst/>
          </a:prstGeom>
        </p:spPr>
        <p:txBody>
          <a:bodyPr vert="horz" lIns="91320" tIns="45661" rIns="91320" bIns="45661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5" cy="497837"/>
          </a:xfrm>
          <a:prstGeom prst="rect">
            <a:avLst/>
          </a:prstGeom>
        </p:spPr>
        <p:txBody>
          <a:bodyPr vert="horz" lIns="91320" tIns="45661" rIns="91320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6" y="9428801"/>
            <a:ext cx="2946135" cy="497837"/>
          </a:xfrm>
          <a:prstGeom prst="rect">
            <a:avLst/>
          </a:prstGeom>
        </p:spPr>
        <p:txBody>
          <a:bodyPr vert="horz" lIns="91320" tIns="45661" rIns="91320" bIns="45661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8056"/>
          </a:xfrm>
          <a:prstGeom prst="rect">
            <a:avLst/>
          </a:prstGeom>
        </p:spPr>
        <p:txBody>
          <a:bodyPr vert="horz" lIns="91305" tIns="45653" rIns="91305" bIns="456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4"/>
            <a:ext cx="2945659" cy="498056"/>
          </a:xfrm>
          <a:prstGeom prst="rect">
            <a:avLst/>
          </a:prstGeom>
        </p:spPr>
        <p:txBody>
          <a:bodyPr vert="horz" lIns="91305" tIns="45653" rIns="91305" bIns="45653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3" rIns="91305" bIns="456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05" tIns="45653" rIns="91305" bIns="4565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8055"/>
          </a:xfrm>
          <a:prstGeom prst="rect">
            <a:avLst/>
          </a:prstGeom>
        </p:spPr>
        <p:txBody>
          <a:bodyPr vert="horz" lIns="91305" tIns="45653" rIns="91305" bIns="456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305" tIns="45653" rIns="91305" bIns="45653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54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27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34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891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891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222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8138" y="855663"/>
            <a:ext cx="4103687" cy="2308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14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62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8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mlin.ru/structure/additional/12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finm_infrastructure/oper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alr@mail.orb.ru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748145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92364"/>
            <a:ext cx="2660074" cy="251229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" name="TextBox 9"/>
          <p:cNvSpPr txBox="1"/>
          <p:nvPr/>
        </p:nvSpPr>
        <p:spPr>
          <a:xfrm>
            <a:off x="572655" y="5611020"/>
            <a:ext cx="1045556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профилактике коррупционных правонарушений Оренбургской области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Оренбург, февраль 2022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327" y="2697020"/>
            <a:ext cx="11425381" cy="24672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 в 2022 году. </a:t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(подготовлены на основании методических рекомендаций и материалов министерства труда и социальной защиты Российской Федерации)</a:t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4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Порядок оказания консультативной помощи по вопросам реализации антикоррупционного законодательства</a:t>
            </a:r>
          </a:p>
        </p:txBody>
      </p:sp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xmlns="" id="{C2B38FB8-59F8-4EB3-ADDE-352A01208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20354"/>
              </p:ext>
            </p:extLst>
          </p:nvPr>
        </p:nvGraphicFramePr>
        <p:xfrm>
          <a:off x="658973" y="2835347"/>
          <a:ext cx="10874055" cy="330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451805" y="1742586"/>
            <a:ext cx="10874054" cy="972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/>
                </a:solidFill>
              </a:rPr>
              <a:t>Организация консультативной помощи в контуре региональных и муниципальных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9F6AD2C-64AA-4932-9465-C76D422C964F}"/>
              </a:ext>
            </a:extLst>
          </p:cNvPr>
          <p:cNvSpPr/>
          <p:nvPr/>
        </p:nvSpPr>
        <p:spPr>
          <a:xfrm>
            <a:off x="365782" y="1253399"/>
            <a:ext cx="11448141" cy="111111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Сроки декларационной кампании 2022 года: 1 (30) апреля 2022 года соответственно;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настоящее время решения о переносе не принимались;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Учитывать эпидемиологическую ситуацию при организации декларационной кампании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4A6927-D22F-4BCF-984E-0113AF1AAF52}"/>
              </a:ext>
            </a:extLst>
          </p:cNvPr>
          <p:cNvSpPr/>
          <p:nvPr/>
        </p:nvSpPr>
        <p:spPr>
          <a:xfrm>
            <a:off x="365782" y="3879851"/>
            <a:ext cx="11448141" cy="126312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2022 года является перечень должностей, имеющий силу по состоянию на 31 декабря 2021 г.;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AD0E57-26F6-4FAD-99C0-3C2E8E6BCD94}"/>
              </a:ext>
            </a:extLst>
          </p:cNvPr>
          <p:cNvSpPr/>
          <p:nvPr/>
        </p:nvSpPr>
        <p:spPr>
          <a:xfrm>
            <a:off x="365782" y="5291803"/>
            <a:ext cx="1144814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AB85F6B-5CA9-4D1C-AF80-3D1238382CE1}"/>
              </a:ext>
            </a:extLst>
          </p:cNvPr>
          <p:cNvSpPr/>
          <p:nvPr/>
        </p:nvSpPr>
        <p:spPr>
          <a:xfrm>
            <a:off x="365782" y="2513335"/>
            <a:ext cx="11448141" cy="121768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лечении не освобождает от обязанности представить декларации. В этой связи если декларационная кампания закончилась, лицо прошло лечение, ему необходимо в разумные сроки исполнить обязанность (это касается если лицо находилось на излечении весь период декларационной кампании и физически не могло находясь на лечении предоставить сведения)  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при работе с СПО «Справки БК»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xmlns="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2A8C333-4E37-4DB0-BE5C-910C10F8BEA2}"/>
              </a:ext>
            </a:extLst>
          </p:cNvPr>
          <p:cNvSpPr/>
          <p:nvPr/>
        </p:nvSpPr>
        <p:spPr>
          <a:xfrm>
            <a:off x="1286289" y="2910855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xmlns="" id="{1DD59A94-2FB0-400E-A107-70B7118DEA81}"/>
              </a:ext>
            </a:extLst>
          </p:cNvPr>
          <p:cNvSpPr/>
          <p:nvPr/>
        </p:nvSpPr>
        <p:spPr>
          <a:xfrm>
            <a:off x="545400" y="3052792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A9AE9F2-9EA5-4D46-8640-4AF8E0C78B3D}"/>
              </a:ext>
            </a:extLst>
          </p:cNvPr>
          <p:cNvSpPr/>
          <p:nvPr/>
        </p:nvSpPr>
        <p:spPr>
          <a:xfrm>
            <a:off x="1286289" y="2425395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xmlns="" id="{149FB1F0-5A01-407C-AE60-6E72A4B906C6}"/>
              </a:ext>
            </a:extLst>
          </p:cNvPr>
          <p:cNvSpPr/>
          <p:nvPr/>
        </p:nvSpPr>
        <p:spPr>
          <a:xfrm>
            <a:off x="545400" y="246193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00F1FD-DB89-43BD-9640-21FC7A31A34A}"/>
              </a:ext>
            </a:extLst>
          </p:cNvPr>
          <p:cNvSpPr/>
          <p:nvPr/>
        </p:nvSpPr>
        <p:spPr>
          <a:xfrm>
            <a:off x="1286289" y="3612315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xmlns="" id="{1F27F627-3B84-43F6-A0CD-3B45D4F105E2}"/>
              </a:ext>
            </a:extLst>
          </p:cNvPr>
          <p:cNvSpPr/>
          <p:nvPr/>
        </p:nvSpPr>
        <p:spPr>
          <a:xfrm>
            <a:off x="545400" y="3906546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E0D0F0D-0BA3-49F8-AFF0-46589B6D9E3B}"/>
              </a:ext>
            </a:extLst>
          </p:cNvPr>
          <p:cNvSpPr/>
          <p:nvPr/>
        </p:nvSpPr>
        <p:spPr>
          <a:xfrm>
            <a:off x="1286289" y="4613161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xmlns="" id="{692F75AC-5867-4FEC-9EAE-73346E892BEE}"/>
              </a:ext>
            </a:extLst>
          </p:cNvPr>
          <p:cNvSpPr/>
          <p:nvPr/>
        </p:nvSpPr>
        <p:spPr>
          <a:xfrm>
            <a:off x="545400" y="4649700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работы с СПО «Справки БК»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1286289" y="1981884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xmlns="" id="{FF0D650E-76E3-4D1E-AF45-C9FFEA49DD3F}"/>
              </a:ext>
            </a:extLst>
          </p:cNvPr>
          <p:cNvSpPr/>
          <p:nvPr/>
        </p:nvSpPr>
        <p:spPr>
          <a:xfrm>
            <a:off x="545400" y="21264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CCE9752-797B-47AA-8312-042562499172}"/>
              </a:ext>
            </a:extLst>
          </p:cNvPr>
          <p:cNvSpPr/>
          <p:nvPr/>
        </p:nvSpPr>
        <p:spPr>
          <a:xfrm>
            <a:off x="1286289" y="2915491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xmlns="" id="{D9E3F76C-A1B9-49B7-9681-BD0C8BD0F2CF}"/>
              </a:ext>
            </a:extLst>
          </p:cNvPr>
          <p:cNvSpPr/>
          <p:nvPr/>
        </p:nvSpPr>
        <p:spPr>
          <a:xfrm>
            <a:off x="545400" y="295202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1286289" y="3633098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xmlns="" id="{CBD3577E-5ABB-4461-B036-5A197B45794D}"/>
              </a:ext>
            </a:extLst>
          </p:cNvPr>
          <p:cNvSpPr/>
          <p:nvPr/>
        </p:nvSpPr>
        <p:spPr>
          <a:xfrm>
            <a:off x="545400" y="366963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BA0F1C9-86FD-4CB4-99C3-E95A9BC9E9C3}"/>
              </a:ext>
            </a:extLst>
          </p:cNvPr>
          <p:cNvSpPr/>
          <p:nvPr/>
        </p:nvSpPr>
        <p:spPr>
          <a:xfrm>
            <a:off x="1286289" y="4350704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справки,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xmlns="" id="{C46671BE-96A0-4142-9E1A-8BDE17F469C0}"/>
              </a:ext>
            </a:extLst>
          </p:cNvPr>
          <p:cNvSpPr/>
          <p:nvPr/>
        </p:nvSpPr>
        <p:spPr>
          <a:xfrm>
            <a:off x="545400" y="449524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работы с СПО «Справки БК»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365857" y="1357915"/>
            <a:ext cx="11448000" cy="79479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365857" y="3293557"/>
            <a:ext cx="11448000" cy="101982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ECB26EA-4A0F-4001-B68B-AE8A7E6BB5ED}"/>
              </a:ext>
            </a:extLst>
          </p:cNvPr>
          <p:cNvSpPr/>
          <p:nvPr/>
        </p:nvSpPr>
        <p:spPr>
          <a:xfrm>
            <a:off x="365857" y="2332632"/>
            <a:ext cx="11448000" cy="71438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СПО «Справки БК» разработано ФСО России, а не Минтрудом России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A0C49D-7F29-424B-ACD4-634D062C79EA}"/>
              </a:ext>
            </a:extLst>
          </p:cNvPr>
          <p:cNvSpPr/>
          <p:nvPr/>
        </p:nvSpPr>
        <p:spPr>
          <a:xfrm>
            <a:off x="365857" y="4872419"/>
            <a:ext cx="11448000" cy="1186411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«не общаемся», «не поддерживаем контакт» должны оцениваться критически. Несмотря на срок, предусмотренный законом, указанные заявления подаются заблаговременно, как можно раньше, так как возможны различные решения комиссии. 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B0232FD-B8F5-44B5-8205-4842917C7C1B}"/>
              </a:ext>
            </a:extLst>
          </p:cNvPr>
          <p:cNvSpPr/>
          <p:nvPr/>
        </p:nvSpPr>
        <p:spPr>
          <a:xfrm>
            <a:off x="365782" y="2529023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EB8C388-9136-402C-84B2-D06F614105F6}"/>
              </a:ext>
            </a:extLst>
          </p:cNvPr>
          <p:cNvSpPr/>
          <p:nvPr/>
        </p:nvSpPr>
        <p:spPr>
          <a:xfrm>
            <a:off x="365782" y="2981009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1CAD9FE-DCC8-47B5-B5DC-F911FA71F79C}"/>
              </a:ext>
            </a:extLst>
          </p:cNvPr>
          <p:cNvSpPr/>
          <p:nvPr/>
        </p:nvSpPr>
        <p:spPr>
          <a:xfrm>
            <a:off x="365782" y="1429037"/>
            <a:ext cx="11448000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(необходимо предусмотреть соответствующие положения в порядке представления справки)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0B7E28-D4BB-41DD-95AD-2C8CFDDEA442}"/>
              </a:ext>
            </a:extLst>
          </p:cNvPr>
          <p:cNvSpPr/>
          <p:nvPr/>
        </p:nvSpPr>
        <p:spPr>
          <a:xfrm>
            <a:off x="365782" y="4460982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все остальное – факультативно и по желанию декларанта; все приложения приобщаются к справке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4289B70-7A41-4D2B-B478-7472FFD3345A}"/>
              </a:ext>
            </a:extLst>
          </p:cNvPr>
          <p:cNvSpPr/>
          <p:nvPr/>
        </p:nvSpPr>
        <p:spPr>
          <a:xfrm>
            <a:off x="365782" y="5200968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СПО версии от 2.5.0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4EAC368-7188-4B3F-A53B-2CD54488722A}"/>
              </a:ext>
            </a:extLst>
          </p:cNvPr>
          <p:cNvSpPr/>
          <p:nvPr/>
        </p:nvSpPr>
        <p:spPr>
          <a:xfrm>
            <a:off x="365782" y="3720995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в которой не отражены или не полностью отражены какие-либо сведения либо имеются ошибки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EA622AD5-358E-4E7B-8283-DE90DEEFBE29}"/>
              </a:ext>
            </a:extLst>
          </p:cNvPr>
          <p:cNvSpPr/>
          <p:nvPr/>
        </p:nvSpPr>
        <p:spPr>
          <a:xfrm>
            <a:off x="365782" y="5652956"/>
            <a:ext cx="11448000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Сведения, представленные в период декларационной кампании служащим (работником), уволившимся до наступления срока размещения таких сведений, не подлежат опубликованию на официальном сайте в информационно-телекоммуникационной сети "Интернет"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9B22FB9D-5F64-4035-81E0-37E2AA2CEB23}"/>
              </a:ext>
            </a:extLst>
          </p:cNvPr>
          <p:cNvSpPr/>
          <p:nvPr/>
        </p:nvSpPr>
        <p:spPr>
          <a:xfrm>
            <a:off x="371929" y="3737431"/>
            <a:ext cx="11448141" cy="648000"/>
          </a:xfrm>
          <a:prstGeom prst="rect">
            <a:avLst/>
          </a:prstGeom>
          <a:noFill/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Цифровые финансовые активы, утилитарные цифровые права и цифровая валюта с неоднородными признаками отражаются отдельными позициями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DEF0DF8A-BDB4-438A-861F-716730737D2A}"/>
              </a:ext>
            </a:extLst>
          </p:cNvPr>
          <p:cNvSpPr/>
          <p:nvPr/>
        </p:nvSpPr>
        <p:spPr>
          <a:xfrm>
            <a:off x="371929" y="2515162"/>
            <a:ext cx="11448141" cy="100800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кешбэк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сервис»)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854BBF10-56F9-4182-8AD3-B983CF9B813A}"/>
              </a:ext>
            </a:extLst>
          </p:cNvPr>
          <p:cNvSpPr/>
          <p:nvPr/>
        </p:nvSpPr>
        <p:spPr>
          <a:xfrm>
            <a:off x="371929" y="1580893"/>
            <a:ext cx="11448141" cy="720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Необходимо самостоятельно ознакомиться с Федеральным законом от 2 августа 2019 г. № 259-ФЗ и Федеральным законом от 31 июля 2020 г. № 259-ФЗ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B81E59FD-58BA-4C6F-ADDC-9E61D8E6BE9E}"/>
              </a:ext>
            </a:extLst>
          </p:cNvPr>
          <p:cNvSpPr/>
          <p:nvPr/>
        </p:nvSpPr>
        <p:spPr>
          <a:xfrm>
            <a:off x="371929" y="4599699"/>
            <a:ext cx="11448141" cy="1008000"/>
          </a:xfrm>
          <a:prstGeom prst="rect">
            <a:avLst/>
          </a:prstGeom>
          <a:noFill/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Уведомления подавались в применимых ситуациях до 30 июня 2021 года включительно; </a:t>
            </a:r>
          </a:p>
          <a:p>
            <a:r>
              <a:rPr lang="ru-RU" dirty="0">
                <a:solidFill>
                  <a:schemeClr val="accent5"/>
                </a:solidFill>
              </a:rPr>
              <a:t>с 1 июля 2021 года вступили в силу изменения в форму справки и подготовлена обновленная версия </a:t>
            </a:r>
          </a:p>
          <a:p>
            <a:r>
              <a:rPr lang="ru-RU" dirty="0">
                <a:solidFill>
                  <a:schemeClr val="accent5"/>
                </a:solidFill>
              </a:rPr>
              <a:t>СПО «Справки БК» (</a:t>
            </a:r>
            <a:r>
              <a:rPr lang="en-US" dirty="0">
                <a:solidFill>
                  <a:schemeClr val="accent5"/>
                </a:solidFill>
                <a:hlinkClick r:id="rId3"/>
              </a:rPr>
              <a:t>http://www.kremlin.ru/structure/additional/12</a:t>
            </a:r>
            <a:r>
              <a:rPr lang="ru-RU" dirty="0">
                <a:solidFill>
                  <a:schemeClr val="accent5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66564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29A2E5-72EC-4F03-BA4A-FE76CFE24889}"/>
              </a:ext>
            </a:extLst>
          </p:cNvPr>
          <p:cNvSpPr/>
          <p:nvPr/>
        </p:nvSpPr>
        <p:spPr>
          <a:xfrm>
            <a:off x="486937" y="3737244"/>
            <a:ext cx="1144814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«Самозанятый»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«Налог на профессиональный доход»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</a:rPr>
              <a:t>«Титульной»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/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2D87CF2-8A17-46E0-86D4-67D5EA80784B}"/>
              </a:ext>
            </a:extLst>
          </p:cNvPr>
          <p:cNvSpPr/>
          <p:nvPr/>
        </p:nvSpPr>
        <p:spPr>
          <a:xfrm>
            <a:off x="486937" y="4918480"/>
            <a:ext cx="1144814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46EF2EC-C169-4276-A996-658939D8B307}"/>
              </a:ext>
            </a:extLst>
          </p:cNvPr>
          <p:cNvCxnSpPr/>
          <p:nvPr/>
        </p:nvCxnSpPr>
        <p:spPr>
          <a:xfrm>
            <a:off x="407899" y="4639357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65758" y="4421255"/>
            <a:ext cx="3644265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65760" y="2480927"/>
            <a:ext cx="3644265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3" y="3321482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9" y="5270612"/>
            <a:ext cx="6120000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365758" y="1647446"/>
            <a:ext cx="1098604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Понятие «доход» в антикоррупционном законодательстве не тождественно понятию «доход» в налоговом законодательстве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96A600A-2A59-40AD-9CCD-1FC3B6DF4D8B}"/>
              </a:ext>
            </a:extLst>
          </p:cNvPr>
          <p:cNvSpPr/>
          <p:nvPr/>
        </p:nvSpPr>
        <p:spPr>
          <a:xfrm>
            <a:off x="4222715" y="2486865"/>
            <a:ext cx="7129084" cy="73206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ФНС России, ПФР России, 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FE0413C-2314-4FAF-AAC1-48ED7F0B600C}"/>
              </a:ext>
            </a:extLst>
          </p:cNvPr>
          <p:cNvSpPr/>
          <p:nvPr/>
        </p:nvSpPr>
        <p:spPr>
          <a:xfrm>
            <a:off x="4222715" y="4430056"/>
            <a:ext cx="7129084" cy="73206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От физических или юридических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543" y="8283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Полномочия комитета по профилактике коррупционных правонарушений Оренбургской области в рамках декларационной кампании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18840"/>
          <a:stretch/>
        </p:blipFill>
        <p:spPr>
          <a:xfrm>
            <a:off x="382999" y="2496207"/>
            <a:ext cx="3255633" cy="3302817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8C288374-CEA7-4E96-8FA3-EC89CB952D5C}"/>
              </a:ext>
            </a:extLst>
          </p:cNvPr>
          <p:cNvSpPr/>
          <p:nvPr/>
        </p:nvSpPr>
        <p:spPr>
          <a:xfrm>
            <a:off x="5572031" y="3707514"/>
            <a:ext cx="62135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Издание методических материалов по вопросам организации и ведения декларационной кампании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AD3203D8-C1D7-4609-B0E7-F845B94F102E}"/>
              </a:ext>
            </a:extLst>
          </p:cNvPr>
          <p:cNvSpPr/>
          <p:nvPr/>
        </p:nvSpPr>
        <p:spPr>
          <a:xfrm>
            <a:off x="5572032" y="2566187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Оказание консультативной и методической помощи в реализации требований антикоррупционного законодательства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12D69DEF-B993-44FC-9629-3AFBF3386676}"/>
              </a:ext>
            </a:extLst>
          </p:cNvPr>
          <p:cNvSpPr/>
          <p:nvPr/>
        </p:nvSpPr>
        <p:spPr>
          <a:xfrm>
            <a:off x="5652654" y="4906313"/>
            <a:ext cx="6132946" cy="92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chemeClr val="accent5"/>
                </a:solidFill>
              </a:rPr>
              <a:t>Прием сведений представленных лицами, замещающими муниципальные должности Оренбургской области (закон Оренбургской области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от 01.09.2017 №</a:t>
            </a:r>
            <a:r>
              <a:rPr lang="en-US" b="1" dirty="0">
                <a:solidFill>
                  <a:schemeClr val="accent5"/>
                </a:solidFill>
              </a:rPr>
              <a:t> 541/128-VI-</a:t>
            </a:r>
            <a:r>
              <a:rPr lang="ru-RU" b="1" dirty="0">
                <a:solidFill>
                  <a:schemeClr val="accent5"/>
                </a:solidFill>
              </a:rPr>
              <a:t>ОЗ, с учетом изменений, внесенных законом от 09.08.2021 № 2955/810-</a:t>
            </a:r>
            <a:r>
              <a:rPr lang="en-US" b="1" dirty="0">
                <a:solidFill>
                  <a:schemeClr val="accent5"/>
                </a:solidFill>
              </a:rPr>
              <a:t>VI</a:t>
            </a:r>
            <a:r>
              <a:rPr lang="ru-RU" b="1" dirty="0">
                <a:solidFill>
                  <a:schemeClr val="accent5"/>
                </a:solidFill>
              </a:rPr>
              <a:t>-ОЗ)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B5FE7C0A-D1E8-48D3-8FC5-F6200E84B79A}"/>
              </a:ext>
            </a:extLst>
          </p:cNvPr>
          <p:cNvCxnSpPr/>
          <p:nvPr/>
        </p:nvCxnSpPr>
        <p:spPr>
          <a:xfrm>
            <a:off x="4196939" y="3553284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7F09EB5E-447D-45E3-B267-1CF4A7BAC88E}"/>
              </a:ext>
            </a:extLst>
          </p:cNvPr>
          <p:cNvCxnSpPr/>
          <p:nvPr/>
        </p:nvCxnSpPr>
        <p:spPr>
          <a:xfrm>
            <a:off x="4158838" y="4673972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0DDFF4D-277F-4499-B6BE-2C1FFC1282E7}"/>
              </a:ext>
            </a:extLst>
          </p:cNvPr>
          <p:cNvSpPr txBox="1"/>
          <p:nvPr/>
        </p:nvSpPr>
        <p:spPr>
          <a:xfrm>
            <a:off x="4240709" y="251197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9B16F6AF-D322-44FE-B35B-A35FD612411A}"/>
              </a:ext>
            </a:extLst>
          </p:cNvPr>
          <p:cNvSpPr txBox="1"/>
          <p:nvPr/>
        </p:nvSpPr>
        <p:spPr>
          <a:xfrm>
            <a:off x="4240709" y="36413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199D43F-4EEB-4FF3-9AFA-08E82CB8B597}"/>
              </a:ext>
            </a:extLst>
          </p:cNvPr>
          <p:cNvSpPr txBox="1"/>
          <p:nvPr/>
        </p:nvSpPr>
        <p:spPr>
          <a:xfrm>
            <a:off x="4240709" y="484583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982369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1" y="266905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Доход, полученный в цифровой валюте,  стоимость которой определяется в иностранной валюте, указывается в рублях  путем  пересчета стоимости полученной цифровой валюты, выраженной в иностранной  валюте,  в рубли по курсу Банка России, установленному на дату получения дохода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1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7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0" y="402320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В  случае указания дохода от продажи цифрового финансового актива, цифровых  прав и цифровой валюты дополнительно указываются дата отчуждения, сведения об операторе информационной системы (инвестиционной платформы) и вид цифровой валюты</a:t>
            </a:r>
          </a:p>
        </p:txBody>
      </p:sp>
      <p:sp>
        <p:nvSpPr>
          <p:cNvPr id="23" name="Нашивка 22"/>
          <p:cNvSpPr/>
          <p:nvPr/>
        </p:nvSpPr>
        <p:spPr>
          <a:xfrm>
            <a:off x="829876" y="427025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13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7174448-1459-45DE-9B7D-1EFEF5B0034A}"/>
              </a:ext>
            </a:extLst>
          </p:cNvPr>
          <p:cNvSpPr/>
          <p:nvPr/>
        </p:nvSpPr>
        <p:spPr>
          <a:xfrm>
            <a:off x="372000" y="1245724"/>
            <a:ext cx="11448000" cy="86359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Служащий может применять «Налог на профессиональный доход» только в отношении сдачи в аренду (наем) жилых помещений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письмо Минтруда России от 19.04.2021 № 28-6/10/В-4623)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ED6C75B-DC63-4B6C-9723-EDE6679330DC}"/>
              </a:ext>
            </a:extLst>
          </p:cNvPr>
          <p:cNvSpPr/>
          <p:nvPr/>
        </p:nvSpPr>
        <p:spPr>
          <a:xfrm>
            <a:off x="372000" y="2191695"/>
            <a:ext cx="11448000" cy="77390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Больничные и проч. аналогичные выплаты необходимо указывать (до вычета налога);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информацию можно узнать в личном кабинете ФСС или в ЕПГУ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38A824EF-A3F3-4300-8E77-6EBF1DE59C15}"/>
              </a:ext>
            </a:extLst>
          </p:cNvPr>
          <p:cNvSpPr/>
          <p:nvPr/>
        </p:nvSpPr>
        <p:spPr>
          <a:xfrm>
            <a:off x="372000" y="3088362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определении необходимости отражения дохода смотрим на то, кто является собственником, а не на чей счет они зачислены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1608755A-AA19-4AEB-B689-83342364B323}"/>
              </a:ext>
            </a:extLst>
          </p:cNvPr>
          <p:cNvSpPr/>
          <p:nvPr/>
        </p:nvSpPr>
        <p:spPr>
          <a:xfrm>
            <a:off x="372000" y="3852742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Для выигрышей в лотерею и проч. указывается выигрыш целиком: без вычета, например, ставки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614E81C1-F210-486D-8147-6D30073CE0C5}"/>
              </a:ext>
            </a:extLst>
          </p:cNvPr>
          <p:cNvSpPr/>
          <p:nvPr/>
        </p:nvSpPr>
        <p:spPr>
          <a:xfrm>
            <a:off x="372000" y="4324674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Страховые выплаты подлежат отражению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EF32A803-08F3-4D68-A938-BE733808E411}"/>
              </a:ext>
            </a:extLst>
          </p:cNvPr>
          <p:cNvSpPr/>
          <p:nvPr/>
        </p:nvSpPr>
        <p:spPr>
          <a:xfrm>
            <a:off x="372000" y="4767048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отражении дохода ориентируемся на правоустанавливающие документы: если в договоре несколько объектов и сумма одна, то отражаем одной позицией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D16A3FAB-C30E-40E6-B4A7-EF8A30784A85}"/>
              </a:ext>
            </a:extLst>
          </p:cNvPr>
          <p:cNvSpPr/>
          <p:nvPr/>
        </p:nvSpPr>
        <p:spPr>
          <a:xfrm>
            <a:off x="372000" y="5513926"/>
            <a:ext cx="11448000" cy="93180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Для дохода от ценных бумаг указываем положительный финансовый результат: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НДФЛ не позиция «Доход», а позиция «Налогооблагаемая база»;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Доход от ценных бумаг, в т.ч. в рамках ИИС, необходимо узнавать у брокера или управляющей компании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372000" y="5923879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части компенсаций общее правило: если есть отчетность, то не доход, если отчетности нет, то доход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1CD53CB-48CE-46A3-937C-05A98CC775DA}"/>
              </a:ext>
            </a:extLst>
          </p:cNvPr>
          <p:cNvSpPr/>
          <p:nvPr/>
        </p:nvSpPr>
        <p:spPr>
          <a:xfrm>
            <a:off x="372000" y="408200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Доход от сдачи квартиры в аренду подлежит отражению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D7C57DFD-96A5-4AFF-BD9E-E20B7979AE61}"/>
              </a:ext>
            </a:extLst>
          </p:cNvPr>
          <p:cNvSpPr/>
          <p:nvPr/>
        </p:nvSpPr>
        <p:spPr>
          <a:xfrm>
            <a:off x="372000" y="4663725"/>
            <a:ext cx="11448000" cy="1038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Участие декларанта в конкурсах с подарками не требует отражения информации о полученном в натуральной форме подарка, если натуральная форма предусмотрена соответствующими правилами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(см. п. 63 Методических рекомендаций)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FBE14B0C-23D9-47D9-8C88-6C9B46D4013A}"/>
              </a:ext>
            </a:extLst>
          </p:cNvPr>
          <p:cNvSpPr/>
          <p:nvPr/>
        </p:nvSpPr>
        <p:spPr>
          <a:xfrm>
            <a:off x="372000" y="1449009"/>
            <a:ext cx="11448000" cy="10318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 если в отчетном периоде служащий (работник) или его супруга (супруг) распорядился средствами материнского (семейного) капитала в полном объеме либо частично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45831D2-A991-4059-9919-BFC6BAB0FF89}"/>
              </a:ext>
            </a:extLst>
          </p:cNvPr>
          <p:cNvSpPr/>
          <p:nvPr/>
        </p:nvSpPr>
        <p:spPr>
          <a:xfrm>
            <a:off x="372000" y="270256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1EC0BD-470A-4614-9AA2-A3C248C380C5}"/>
              </a:ext>
            </a:extLst>
          </p:cNvPr>
          <p:cNvSpPr/>
          <p:nvPr/>
        </p:nvSpPr>
        <p:spPr>
          <a:xfrm>
            <a:off x="372000" y="3284285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Денежные средства в виде переводов между своими счетами, по общему правилу, в разделе 1 справки не указываются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1CD53CB-48CE-46A3-937C-05A98CC775DA}"/>
              </a:ext>
            </a:extLst>
          </p:cNvPr>
          <p:cNvSpPr/>
          <p:nvPr/>
        </p:nvSpPr>
        <p:spPr>
          <a:xfrm>
            <a:off x="372000" y="5217706"/>
            <a:ext cx="11448000" cy="118308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Методических рекомендациях предусмотрены положения относительно федеральных нормативных правовых актов и соответствующих выплат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отношении региональных, муниципальных выплат или гарантий, предоставляемых организацией самостоятельно, необходимо использовать аналогичные подходы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448181-AE7B-458A-BF9B-5D926C422565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621B3E5-E5C5-4EFB-AFD4-DCD5659DB8FF}"/>
              </a:ext>
            </a:extLst>
          </p:cNvPr>
          <p:cNvSpPr/>
          <p:nvPr/>
        </p:nvSpPr>
        <p:spPr>
          <a:xfrm>
            <a:off x="372000" y="2555589"/>
            <a:ext cx="11448000" cy="240791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Возвращенные (или предоставленные) денежные средства на покупку товаров, работ и услуг для третьих лиц не являются доходом, если факт такой оплаты может быть подтвержден (ситуация с родительским комитетом).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«Возвратность» денежных средств может быть подтверждена декларантом любым способом, в противном случае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презюмируется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что средства не являются возвратными.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Подтверждающие доход документы в обязательном порядке не прикладываются;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обязательные документы предусмотрены в разделах 2 и 4 справки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436664D-7326-4D72-86C5-9154120D14A9}"/>
              </a:ext>
            </a:extLst>
          </p:cNvPr>
          <p:cNvSpPr/>
          <p:nvPr/>
        </p:nvSpPr>
        <p:spPr>
          <a:xfrm>
            <a:off x="372000" y="1653391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разделе 1 указывается любой доход вне зависимости от размера, в т.ч. полученный в качестве подарка на день рождения или иной праздник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пп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 16 п. 60 Методических рекомендаций)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95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451672" y="2453602"/>
            <a:ext cx="11253600" cy="73206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971428D-EA20-47AD-9592-A513CF257B60}"/>
              </a:ext>
            </a:extLst>
          </p:cNvPr>
          <p:cNvSpPr/>
          <p:nvPr/>
        </p:nvSpPr>
        <p:spPr>
          <a:xfrm>
            <a:off x="451672" y="3245186"/>
            <a:ext cx="11253600" cy="461652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A21A202-D80E-4B30-91A6-E44BF58B3B08}"/>
              </a:ext>
            </a:extLst>
          </p:cNvPr>
          <p:cNvSpPr/>
          <p:nvPr/>
        </p:nvSpPr>
        <p:spPr>
          <a:xfrm>
            <a:off x="451672" y="3772540"/>
            <a:ext cx="11253600" cy="73206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1645C8C-5B42-4629-8778-239E00A2C853}"/>
              </a:ext>
            </a:extLst>
          </p:cNvPr>
          <p:cNvSpPr/>
          <p:nvPr/>
        </p:nvSpPr>
        <p:spPr>
          <a:xfrm>
            <a:off x="451672" y="4569999"/>
            <a:ext cx="11253600" cy="73206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сделки, уже три отчетных периода как декларанты находятся в браке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5791623-FFCE-493F-800B-28FF829D1779}"/>
              </a:ext>
            </a:extLst>
          </p:cNvPr>
          <p:cNvSpPr/>
          <p:nvPr/>
        </p:nvSpPr>
        <p:spPr>
          <a:xfrm>
            <a:off x="451672" y="5371762"/>
            <a:ext cx="11253600" cy="7308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5E0B3D5-E96E-43E1-8B36-660598E43CBA}"/>
              </a:ext>
            </a:extLst>
          </p:cNvPr>
          <p:cNvSpPr/>
          <p:nvPr/>
        </p:nvSpPr>
        <p:spPr>
          <a:xfrm>
            <a:off x="451672" y="6178490"/>
            <a:ext cx="11253600" cy="4608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1" y="381371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В   отношении   цифровых   финансовых   активов  в  качестве  основания приобретения  указываются  реквизиты записи о цифровых финансовых активах в информационной системе, в которой осуществляется выпуск цифровых финансовых активов, и прикладывается выписка из данной информационной системы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>
                <a:solidFill>
                  <a:schemeClr val="accent5"/>
                </a:solidFill>
              </a:rPr>
              <a:t>В   отношении   цифровой   валюты  в  качестве  основания  приобретения указываются  идентификационный  номер  и  дата  транзакции и прикладывается выписка о транзакции при ее наличии по применимому праву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>
                <a:solidFill>
                  <a:schemeClr val="accent5"/>
                </a:solidFill>
              </a:rPr>
              <a:t>В  отношении  сделок  по  приобретению  цифровых  финансовых  активов и цифровой   валюты   к  справке  прилагаются  документы  (при  их  наличии), подтверждающие  сумму сделки и (или) содержащие информацию о второй стороне сделки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2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6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829876" y="4220735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829876" y="5389135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53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BD0D39DA-F9BF-43C5-96CA-440FA7E364DE}"/>
              </a:ext>
            </a:extLst>
          </p:cNvPr>
          <p:cNvSpPr/>
          <p:nvPr/>
        </p:nvSpPr>
        <p:spPr>
          <a:xfrm>
            <a:off x="367698" y="6320782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Заполненный раздел 2 справки не является сам по себе основанием для осуществления контроля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07F68C5F-6FD4-429B-BEAD-77BDC79333C8}"/>
              </a:ext>
            </a:extLst>
          </p:cNvPr>
          <p:cNvSpPr/>
          <p:nvPr/>
        </p:nvSpPr>
        <p:spPr>
          <a:xfrm>
            <a:off x="367698" y="4888209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Копии документов предоставляются с учетом положения сноски к разделу 2 справки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3ADC29C7-9B33-41A5-AB85-E4D5182DF472}"/>
              </a:ext>
            </a:extLst>
          </p:cNvPr>
          <p:cNvSpPr/>
          <p:nvPr/>
        </p:nvSpPr>
        <p:spPr>
          <a:xfrm>
            <a:off x="367698" y="5460495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Из трехгодового общего дохода не вычитаем никакие расходы: ни на ЖКХ, ни на еду, ни на что-то еще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(если есть обоснованные сомнения, то проводим контроль)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D14EAB9-90E6-4AFC-8508-4A9C75B12D31}"/>
              </a:ext>
            </a:extLst>
          </p:cNvPr>
          <p:cNvSpPr/>
          <p:nvPr/>
        </p:nvSpPr>
        <p:spPr>
          <a:xfrm>
            <a:off x="367698" y="1435006"/>
            <a:ext cx="11448000" cy="130434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случае приобретения служащим (работником) и его супругой (супругом) соответствующего объекта имущества в долевую собственность (не определен единственный покупатель в договоре) данный раздел заполняется в справках обоих лиц (аналогично в отношении несовершеннолетних детей). При этом в графе "Сумма сделки" применимых справок рекомендуется указывать полную стоимость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5B7FE2D-7435-445C-BD56-A6BF4C4885F7}"/>
              </a:ext>
            </a:extLst>
          </p:cNvPr>
          <p:cNvSpPr/>
          <p:nvPr/>
        </p:nvSpPr>
        <p:spPr>
          <a:xfrm>
            <a:off x="367698" y="2951637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отношении ценных бумаг смотрим на стоимость их приобретения, а не номинальную стоимость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(для анализа можно пользоваться открытыми источниками)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9007C3C-D381-45C7-A244-2F2C0228136A}"/>
              </a:ext>
            </a:extLst>
          </p:cNvPr>
          <p:cNvSpPr/>
          <p:nvPr/>
        </p:nvSpPr>
        <p:spPr>
          <a:xfrm>
            <a:off x="367698" y="3811923"/>
            <a:ext cx="11448000" cy="86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Федеральным законом № 230-ФЗ предусмотрен конкретный перечень сделок, которые требуют отражения в справке.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определении стоимости смотрим на объект приобретения, дополнительные услуги / товары не учитываются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43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252136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9B7BF6A-2C3F-4877-9F5B-A779AC7056C9}"/>
              </a:ext>
            </a:extLst>
          </p:cNvPr>
          <p:cNvSpPr/>
          <p:nvPr/>
        </p:nvSpPr>
        <p:spPr>
          <a:xfrm>
            <a:off x="3088976" y="2509415"/>
            <a:ext cx="873496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/>
                </a:solidFill>
              </a:rPr>
            </a:br>
            <a:r>
              <a:rPr lang="ru-RU" dirty="0">
                <a:solidFill>
                  <a:schemeClr val="accent5"/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ACD7E94-75D7-4CD1-AD83-B28134F15632}"/>
              </a:ext>
            </a:extLst>
          </p:cNvPr>
          <p:cNvSpPr/>
          <p:nvPr/>
        </p:nvSpPr>
        <p:spPr>
          <a:xfrm>
            <a:off x="3088976" y="3358385"/>
            <a:ext cx="8734962" cy="424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F5E7C5A-E890-45AE-8804-3565FCB3919D}"/>
              </a:ext>
            </a:extLst>
          </p:cNvPr>
          <p:cNvSpPr/>
          <p:nvPr/>
        </p:nvSpPr>
        <p:spPr>
          <a:xfrm>
            <a:off x="3088976" y="3869471"/>
            <a:ext cx="8734962" cy="424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C296211-1FAB-40A9-B368-5BF631A39B34}"/>
              </a:ext>
            </a:extLst>
          </p:cNvPr>
          <p:cNvSpPr/>
          <p:nvPr/>
        </p:nvSpPr>
        <p:spPr>
          <a:xfrm>
            <a:off x="3088976" y="4380557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 указывается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3788D6A-68D5-44CA-BD5D-97F27FAB5D65}"/>
              </a:ext>
            </a:extLst>
          </p:cNvPr>
          <p:cNvSpPr/>
          <p:nvPr/>
        </p:nvSpPr>
        <p:spPr>
          <a:xfrm>
            <a:off x="3088976" y="5230641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20A2D63-2214-4EB4-A65F-5C07E111C999}"/>
              </a:ext>
            </a:extLst>
          </p:cNvPr>
          <p:cNvSpPr/>
          <p:nvPr/>
        </p:nvSpPr>
        <p:spPr>
          <a:xfrm>
            <a:off x="3088976" y="6080725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337178" y="2634684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6A3D5DD-B8EF-4AA8-AAE8-25AA059E7F4D}"/>
              </a:ext>
            </a:extLst>
          </p:cNvPr>
          <p:cNvSpPr/>
          <p:nvPr/>
        </p:nvSpPr>
        <p:spPr>
          <a:xfrm>
            <a:off x="3133306" y="2622730"/>
            <a:ext cx="873496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601651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96D9BF0-1017-4B76-87EA-78D8A42754A0}"/>
              </a:ext>
            </a:extLst>
          </p:cNvPr>
          <p:cNvSpPr/>
          <p:nvPr/>
        </p:nvSpPr>
        <p:spPr>
          <a:xfrm>
            <a:off x="3133305" y="3493394"/>
            <a:ext cx="873496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Регистрация транспортных средств носит учетный характер, если нет регистрации, то можно написать «отсутствует»</a:t>
            </a: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денежные требования;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/>
                </a:solidFill>
              </a:rPr>
              <a:t>[</a:t>
            </a:r>
            <a:r>
              <a:rPr lang="ru-RU" dirty="0">
                <a:solidFill>
                  <a:schemeClr val="accent5"/>
                </a:solidFill>
              </a:rPr>
              <a:t>цифровых прав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ru-RU" dirty="0">
                <a:solidFill>
                  <a:schemeClr val="accent5"/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0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543" y="8283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Сведения о методических рекомендациях 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20327"/>
          <a:stretch/>
        </p:blipFill>
        <p:spPr>
          <a:xfrm>
            <a:off x="9448800" y="1961857"/>
            <a:ext cx="2641600" cy="3241085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049F9D4-F545-4AFE-8A16-825683BA0331}"/>
              </a:ext>
            </a:extLst>
          </p:cNvPr>
          <p:cNvSpPr/>
          <p:nvPr/>
        </p:nvSpPr>
        <p:spPr>
          <a:xfrm>
            <a:off x="1753573" y="3199172"/>
            <a:ext cx="713180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Размещены в открытом доступе (</a:t>
            </a:r>
            <a:r>
              <a:rPr lang="en-US" sz="20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https://mintrud.gov.ru/ministry/programms/anticorruption/9</a:t>
            </a:r>
            <a:r>
              <a:rPr lang="ru-RU" sz="20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753574" y="2057845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/>
                </a:solidFill>
              </a:rPr>
              <a:t>Согласованы с заинтересованными федеральными государственными органами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E68CF127-9D34-467F-976B-AAB7F99E92C9}"/>
              </a:ext>
            </a:extLst>
          </p:cNvPr>
          <p:cNvSpPr/>
          <p:nvPr/>
        </p:nvSpPr>
        <p:spPr>
          <a:xfrm>
            <a:off x="1753573" y="4397971"/>
            <a:ext cx="6956317" cy="1003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/>
                </a:solidFill>
              </a:rPr>
              <a:t>Корректируются при необходимости и используются только при ведении конкретной декларационной кампании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5D47D969-4F82-4284-A19E-C90E11F9E57F}"/>
              </a:ext>
            </a:extLst>
          </p:cNvPr>
          <p:cNvCxnSpPr/>
          <p:nvPr/>
        </p:nvCxnSpPr>
        <p:spPr>
          <a:xfrm>
            <a:off x="378481" y="3044942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4B990A99-66F8-4D79-95FC-2BD52DDF74A8}"/>
              </a:ext>
            </a:extLst>
          </p:cNvPr>
          <p:cNvCxnSpPr/>
          <p:nvPr/>
        </p:nvCxnSpPr>
        <p:spPr>
          <a:xfrm>
            <a:off x="340380" y="4165630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94A30F-8EA4-4A8D-A8F8-331DB49A68B9}"/>
              </a:ext>
            </a:extLst>
          </p:cNvPr>
          <p:cNvSpPr txBox="1"/>
          <p:nvPr/>
        </p:nvSpPr>
        <p:spPr>
          <a:xfrm>
            <a:off x="422251" y="200363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55D0C5E-8107-49C0-B1B7-963D25B27F75}"/>
              </a:ext>
            </a:extLst>
          </p:cNvPr>
          <p:cNvSpPr txBox="1"/>
          <p:nvPr/>
        </p:nvSpPr>
        <p:spPr>
          <a:xfrm>
            <a:off x="422251" y="313296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851FE4-2BE0-4C88-B658-93E11CF33F72}"/>
              </a:ext>
            </a:extLst>
          </p:cNvPr>
          <p:cNvSpPr txBox="1"/>
          <p:nvPr/>
        </p:nvSpPr>
        <p:spPr>
          <a:xfrm>
            <a:off x="422251" y="433749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4B990A99-66F8-4D79-95FC-2BD52DDF74A8}"/>
              </a:ext>
            </a:extLst>
          </p:cNvPr>
          <p:cNvCxnSpPr/>
          <p:nvPr/>
        </p:nvCxnSpPr>
        <p:spPr>
          <a:xfrm>
            <a:off x="316979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025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451669" y="5252597"/>
            <a:ext cx="11522617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&lt;1&gt; </a:t>
            </a:r>
            <a:r>
              <a:rPr lang="ru-RU" sz="1400" dirty="0">
                <a:solidFill>
                  <a:schemeClr val="accent5"/>
                </a:solidFill>
              </a:rPr>
              <a:t>Указываются  наименования  цифрового  финансового актива (если его нельзя определить, указываются вид и объем прав, удостоверяемых выпускаемым цифровым   финансовым   активом)   и  (или)  цифрового  права,  включающего одновременно цифровые  финансовые  активы и иные цифровые  права  (если его нельзя определить,  указываются вид и объем прав, удостоверяемых  цифровыми финансовыми  активами  и иными  цифровыми  правами с указанием  видов  иных цифровых прав</a:t>
            </a:r>
            <a:endParaRPr lang="en-US" sz="1400" dirty="0">
              <a:solidFill>
                <a:schemeClr val="accent5"/>
              </a:solidFill>
            </a:endParaRPr>
          </a:p>
          <a:p>
            <a:endParaRPr lang="en-US" sz="1400" dirty="0">
              <a:solidFill>
                <a:schemeClr val="accent5"/>
              </a:solidFill>
            </a:endParaRPr>
          </a:p>
          <a:p>
            <a:r>
              <a:rPr lang="en-US" sz="1400" dirty="0">
                <a:solidFill>
                  <a:schemeClr val="accent5"/>
                </a:solidFill>
              </a:rPr>
              <a:t>&lt;2&gt;</a:t>
            </a:r>
            <a:r>
              <a:rPr lang="ru-RU" sz="1400" dirty="0">
                <a:solidFill>
                  <a:schemeClr val="accent5"/>
                </a:solidFill>
              </a:rPr>
              <a:t> Указываются  наименование  оператора  информационной  системы,  в которой  осуществляется  выпуск  цифровых  финансовых  активов,  страна его регистрации  и его регистрационный номер в соответствии с применимым правом (в  отношении  российского  юридического лица указываются идентификационный номер налогоплательщика и основной государственный регистрационный номер)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718" y="1622403"/>
            <a:ext cx="7228759" cy="341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712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платформы.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48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https://www.cbr.ru/finm_infrastructure/oper/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835" y="3823099"/>
            <a:ext cx="7569200" cy="269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84900" y="4089400"/>
            <a:ext cx="906463" cy="2425649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01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43" y="1723880"/>
            <a:ext cx="7796713" cy="310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451669" y="5252597"/>
            <a:ext cx="11522617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&lt;1&gt; </a:t>
            </a:r>
            <a:r>
              <a:rPr lang="ru-RU" sz="1400" dirty="0">
                <a:solidFill>
                  <a:schemeClr val="accent5"/>
                </a:solidFill>
              </a:rPr>
              <a:t>Указывается  уникальное  условное  обозначение,  идентифицирующее утилитарное цифровое право</a:t>
            </a:r>
            <a:endParaRPr lang="en-US" sz="1400" dirty="0">
              <a:solidFill>
                <a:schemeClr val="accent5"/>
              </a:solidFill>
            </a:endParaRPr>
          </a:p>
          <a:p>
            <a:endParaRPr lang="en-US" sz="1400" dirty="0">
              <a:solidFill>
                <a:schemeClr val="accent5"/>
              </a:solidFill>
            </a:endParaRPr>
          </a:p>
          <a:p>
            <a:r>
              <a:rPr lang="en-US" sz="1400" dirty="0">
                <a:solidFill>
                  <a:schemeClr val="accent5"/>
                </a:solidFill>
              </a:rPr>
              <a:t>&lt;2&gt; </a:t>
            </a:r>
            <a:r>
              <a:rPr lang="ru-RU" sz="1400" dirty="0">
                <a:solidFill>
                  <a:schemeClr val="accent5"/>
                </a:solidFill>
              </a:rPr>
              <a:t>Указываются  наименование  оператора инвестиционной платформы, его идентификационный   номер   налогоплательщика  и  основной  государственный регистрационный номер</a:t>
            </a:r>
          </a:p>
        </p:txBody>
      </p:sp>
    </p:spTree>
    <p:extLst>
      <p:ext uri="{BB962C8B-B14F-4D97-AF65-F5344CB8AC3E}">
        <p14:creationId xmlns:p14="http://schemas.microsoft.com/office/powerpoint/2010/main" val="14873157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/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/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/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/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/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/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/>
                </a:solidFill>
              </a:rPr>
              <a:t>и (или) в качестве инвестиций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/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</p:spTree>
    <p:extLst>
      <p:ext uri="{BB962C8B-B14F-4D97-AF65-F5344CB8AC3E}">
        <p14:creationId xmlns:p14="http://schemas.microsoft.com/office/powerpoint/2010/main" val="10725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1" y="1811655"/>
            <a:ext cx="1102304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554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73980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50D29CE-940C-46B1-AA99-D1B170B14F1D}"/>
              </a:ext>
            </a:extLst>
          </p:cNvPr>
          <p:cNvSpPr/>
          <p:nvPr/>
        </p:nvSpPr>
        <p:spPr>
          <a:xfrm>
            <a:off x="3050641" y="3566906"/>
            <a:ext cx="873496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/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/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AE31F8E-3031-4F00-9FF5-A30A58CD5261}"/>
              </a:ext>
            </a:extLst>
          </p:cNvPr>
          <p:cNvSpPr/>
          <p:nvPr/>
        </p:nvSpPr>
        <p:spPr>
          <a:xfrm>
            <a:off x="273980" y="2650530"/>
            <a:ext cx="11511623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E025F9C-F414-4FD1-BC66-97932E672D88}"/>
              </a:ext>
            </a:extLst>
          </p:cNvPr>
          <p:cNvSpPr/>
          <p:nvPr/>
        </p:nvSpPr>
        <p:spPr>
          <a:xfrm>
            <a:off x="3050641" y="4622641"/>
            <a:ext cx="6948000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Счета по вкладу, в том числе по вкладам с наименованием «Классический», «Выгодный», «Комфортный» и др., как правило, являются счетами по вкладу (депозиту) и подлежат отражению в данном разделе как «Депозитный»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273980" y="5509585"/>
            <a:ext cx="11511623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/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/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340185" y="1783290"/>
            <a:ext cx="11448000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C796911-D9C6-43F0-A1CB-F611A12732FB}"/>
              </a:ext>
            </a:extLst>
          </p:cNvPr>
          <p:cNvSpPr/>
          <p:nvPr/>
        </p:nvSpPr>
        <p:spPr>
          <a:xfrm>
            <a:off x="340185" y="2566761"/>
            <a:ext cx="11448000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D48F76F-0E5C-4013-9ADC-B2CE986606EB}"/>
              </a:ext>
            </a:extLst>
          </p:cNvPr>
          <p:cNvSpPr/>
          <p:nvPr/>
        </p:nvSpPr>
        <p:spPr>
          <a:xfrm>
            <a:off x="340185" y="4190513"/>
            <a:ext cx="11448000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ED52771A-906F-4EFF-8B3A-3340F7DECF8C}"/>
              </a:ext>
            </a:extLst>
          </p:cNvPr>
          <p:cNvSpPr/>
          <p:nvPr/>
        </p:nvSpPr>
        <p:spPr>
          <a:xfrm>
            <a:off x="340185" y="3062232"/>
            <a:ext cx="11448000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Получение сведений от кредитной организации в рамках Указания Банка России № 5798-У с использованием средств дистанционного обслуживания клиента предусмотрено данным Указанием, а не Методическими рекомендациями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0B0539A-E2A4-4C87-87B8-0855A02E379F}"/>
              </a:ext>
            </a:extLst>
          </p:cNvPr>
          <p:cNvSpPr/>
          <p:nvPr/>
        </p:nvSpPr>
        <p:spPr>
          <a:xfrm>
            <a:off x="340185" y="5318795"/>
            <a:ext cx="11448000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CF9553D-8AE2-4F8E-BDCB-432D3CAB9582}"/>
              </a:ext>
            </a:extLst>
          </p:cNvPr>
          <p:cNvSpPr/>
          <p:nvPr/>
        </p:nvSpPr>
        <p:spPr>
          <a:xfrm>
            <a:off x="371999" y="3536518"/>
            <a:ext cx="11448000" cy="104622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Графа "Сумма поступивших на счет денежных средств" заполняется только в случае, если общая сумма денежных поступлений на отдельный счет за отчетный период превышает общий доход служащего (работника) и его супруги (супруга) за отчетный период и два предшествующих ему года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0542375-223E-4BF3-8BE3-4304F83D9F42}"/>
              </a:ext>
            </a:extLst>
          </p:cNvPr>
          <p:cNvSpPr/>
          <p:nvPr/>
        </p:nvSpPr>
        <p:spPr>
          <a:xfrm>
            <a:off x="371999" y="4809821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8B60F8D6-EDE9-4A1E-8EC7-AAFC870AFAD0}"/>
              </a:ext>
            </a:extLst>
          </p:cNvPr>
          <p:cNvSpPr/>
          <p:nvPr/>
        </p:nvSpPr>
        <p:spPr>
          <a:xfrm>
            <a:off x="371999" y="5396897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Номинальный счет подлежит отражению, а ссудный счет и счет брокера нет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57E1012-3999-48BD-A6F9-F122A60269D1}"/>
              </a:ext>
            </a:extLst>
          </p:cNvPr>
          <p:cNvSpPr/>
          <p:nvPr/>
        </p:nvSpPr>
        <p:spPr>
          <a:xfrm>
            <a:off x="371999" y="1786364"/>
            <a:ext cx="11448000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В рамках антикоррупционной проверки ФНС России вправе отказать в предоставлении информации о счетах, так как это не предусмотрено Законом Российской Федерации № 943-1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EADD262-0972-4328-BB91-2CC07D4D6B0F}"/>
              </a:ext>
            </a:extLst>
          </p:cNvPr>
          <p:cNvSpPr/>
          <p:nvPr/>
        </p:nvSpPr>
        <p:spPr>
          <a:xfrm>
            <a:off x="371999" y="2661441"/>
            <a:ext cx="11448000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Если при получении информации от кредитной организации выявились «новые» счета, то служащий (работник) может приложить пояснения к справке</a:t>
            </a: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5D9DF2-20F1-4315-988D-F7A6D5E969BA}"/>
              </a:ext>
            </a:extLst>
          </p:cNvPr>
          <p:cNvSpPr/>
          <p:nvPr/>
        </p:nvSpPr>
        <p:spPr>
          <a:xfrm>
            <a:off x="340188" y="1580891"/>
            <a:ext cx="11511623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273D23-6A72-4206-813F-E0C5A442543A}"/>
              </a:ext>
            </a:extLst>
          </p:cNvPr>
          <p:cNvSpPr/>
          <p:nvPr/>
        </p:nvSpPr>
        <p:spPr>
          <a:xfrm>
            <a:off x="332286" y="2436190"/>
            <a:ext cx="11511623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xmlns="" id="{83107AA3-A5CC-4511-9D98-052ADD488188}"/>
              </a:ext>
            </a:extLst>
          </p:cNvPr>
          <p:cNvSpPr/>
          <p:nvPr/>
        </p:nvSpPr>
        <p:spPr>
          <a:xfrm>
            <a:off x="340188" y="3177647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B0B3EA-5022-4A7F-807C-B7652C4B5683}"/>
              </a:ext>
            </a:extLst>
          </p:cNvPr>
          <p:cNvSpPr/>
          <p:nvPr/>
        </p:nvSpPr>
        <p:spPr>
          <a:xfrm>
            <a:off x="3116849" y="3177647"/>
            <a:ext cx="873496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/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116D40A-3C62-43EC-9946-6A267A84A7AF}"/>
              </a:ext>
            </a:extLst>
          </p:cNvPr>
          <p:cNvSpPr/>
          <p:nvPr/>
        </p:nvSpPr>
        <p:spPr>
          <a:xfrm>
            <a:off x="340188" y="4300150"/>
            <a:ext cx="11511623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Императивного запрета на приобретения служащим (работником) ценных бумаг нет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D303643-8C73-49FA-AC9A-4871CFD0893E}"/>
              </a:ext>
            </a:extLst>
          </p:cNvPr>
          <p:cNvSpPr/>
          <p:nvPr/>
        </p:nvSpPr>
        <p:spPr>
          <a:xfrm>
            <a:off x="3108947" y="5104274"/>
            <a:ext cx="8734962" cy="37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конфликта интересов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D1561CE-CDF0-45E7-85EF-E3C71337DA47}"/>
              </a:ext>
            </a:extLst>
          </p:cNvPr>
          <p:cNvSpPr/>
          <p:nvPr/>
        </p:nvSpPr>
        <p:spPr>
          <a:xfrm>
            <a:off x="3116849" y="5592962"/>
            <a:ext cx="8734962" cy="37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факта управления организацией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FCCECB3-467C-4683-81D9-BDD59CFAF885}"/>
              </a:ext>
            </a:extLst>
          </p:cNvPr>
          <p:cNvSpPr/>
          <p:nvPr/>
        </p:nvSpPr>
        <p:spPr>
          <a:xfrm>
            <a:off x="3116849" y="6089329"/>
            <a:ext cx="8734962" cy="616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учет (при необходимости) запрета на иностранные финансовые инструменты: </a:t>
            </a:r>
            <a:r>
              <a:rPr lang="ru-RU" b="1" dirty="0">
                <a:solidFill>
                  <a:srgbClr val="C00000"/>
                </a:solidFill>
              </a:rPr>
              <a:t>особое внимание на ПИФы и их состав</a:t>
            </a: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2022 году </a:t>
            </a:r>
            <a:br>
              <a:rPr lang="ru-RU" sz="1200" b="1" dirty="0"/>
            </a:br>
            <a:r>
              <a:rPr lang="ru-RU" sz="1200" b="1" dirty="0"/>
              <a:t>(за отчетный 2021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3C3C6EA-1696-4D0A-B7BD-35C911C0BC28}"/>
              </a:ext>
            </a:extLst>
          </p:cNvPr>
          <p:cNvSpPr/>
          <p:nvPr/>
        </p:nvSpPr>
        <p:spPr>
          <a:xfrm>
            <a:off x="451672" y="5150737"/>
            <a:ext cx="11511623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E6FE588-807A-4F59-83AC-35F5A9B5BD93}"/>
              </a:ext>
            </a:extLst>
          </p:cNvPr>
          <p:cNvSpPr/>
          <p:nvPr/>
        </p:nvSpPr>
        <p:spPr>
          <a:xfrm>
            <a:off x="364098" y="1482656"/>
            <a:ext cx="11448000" cy="181889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графе "Основание участия" указывается основание приобретения доли участия (учредительный договор, приватизация, покупка, мена, дарение, наследование и другие), а также реквизиты (дата, номер) соответствующего договора или акта, а не наименование и реквизиты договора, в рамках которого акции были зачислены на счет клиента – служащего (работника) (наименование и реквизиты договора на брокерское обслуживание и (или) депозитарного договора, и т.п.).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AAC0D22-0231-458F-B1AE-0A149C9747E0}"/>
              </a:ext>
            </a:extLst>
          </p:cNvPr>
          <p:cNvSpPr/>
          <p:nvPr/>
        </p:nvSpPr>
        <p:spPr>
          <a:xfrm>
            <a:off x="364098" y="3400664"/>
            <a:ext cx="11448000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F2350E-5FE8-4E79-BA4A-A3AD83FBA37B}"/>
              </a:ext>
            </a:extLst>
          </p:cNvPr>
          <p:cNvSpPr/>
          <p:nvPr/>
        </p:nvSpPr>
        <p:spPr>
          <a:xfrm>
            <a:off x="364098" y="4191753"/>
            <a:ext cx="11448000" cy="248336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 и в этой связи необходимо обратиться в другую организацию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4" y="3307743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635D95C-D271-4234-B0B3-CF973DFB912F}"/>
              </a:ext>
            </a:extLst>
          </p:cNvPr>
          <p:cNvSpPr/>
          <p:nvPr/>
        </p:nvSpPr>
        <p:spPr>
          <a:xfrm>
            <a:off x="451672" y="4444875"/>
            <a:ext cx="11511623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0CF0B0A-09F1-459A-B256-C895E78A217C}"/>
              </a:ext>
            </a:extLst>
          </p:cNvPr>
          <p:cNvSpPr/>
          <p:nvPr/>
        </p:nvSpPr>
        <p:spPr>
          <a:xfrm>
            <a:off x="451671" y="5023479"/>
            <a:ext cx="11511623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451671" y="2390748"/>
            <a:ext cx="11511623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AD2CA80-564C-40B6-AA09-140285BAB643}"/>
              </a:ext>
            </a:extLst>
          </p:cNvPr>
          <p:cNvSpPr/>
          <p:nvPr/>
        </p:nvSpPr>
        <p:spPr>
          <a:xfrm>
            <a:off x="451670" y="5602083"/>
            <a:ext cx="11511623" cy="9870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Не подлежат указанию земельные участки, расположенные под многоквартирными домами, а также под надземными или подземными гаражными комплексами, в том числе многоэтажными (аналогично в отношении кооперативов). Аналогично в отношении иного общего имущества (лестницы, котельные и проч.)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95CF82E-2F86-4D5F-BE7B-C14BCCBA3E85}"/>
              </a:ext>
            </a:extLst>
          </p:cNvPr>
          <p:cNvSpPr/>
          <p:nvPr/>
        </p:nvSpPr>
        <p:spPr>
          <a:xfrm>
            <a:off x="371999" y="3660577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Обязательства по договорам ИИС отражаются в случае, если размер «свободных» денежных средств на ИИС равен или превышает 500 тыс. руб.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E668741-8E2E-422A-895C-519B07C1F0E5}"/>
              </a:ext>
            </a:extLst>
          </p:cNvPr>
          <p:cNvSpPr/>
          <p:nvPr/>
        </p:nvSpPr>
        <p:spPr>
          <a:xfrm>
            <a:off x="371999" y="622079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Договор финансовой аренды (лизинг) отражается в справке (см. </a:t>
            </a:r>
            <a:r>
              <a:rPr lang="ru-RU" dirty="0" err="1">
                <a:solidFill>
                  <a:schemeClr val="accent5"/>
                </a:solidFill>
                <a:latin typeface="+mn-lt"/>
              </a:rPr>
              <a:t>пп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. 2 п. 179 Методических рекомендаций)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DDCDC7A-0648-4B18-8929-2ECF385554F0}"/>
              </a:ext>
            </a:extLst>
          </p:cNvPr>
          <p:cNvSpPr/>
          <p:nvPr/>
        </p:nvSpPr>
        <p:spPr>
          <a:xfrm>
            <a:off x="364098" y="2879171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/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/>
                </a:solidFill>
              </a:rPr>
              <a:t>эксроу</a:t>
            </a:r>
            <a:r>
              <a:rPr lang="ru-RU" dirty="0">
                <a:solidFill>
                  <a:schemeClr val="accent5"/>
                </a:solidFill>
              </a:rPr>
              <a:t> не зачислены, то застройщик еще ничего не должен (надо смотреть договор)</a:t>
            </a:r>
            <a:endParaRPr lang="ru-RU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A03B174D-C09D-4580-81A8-8378D5D0E5D6}"/>
              </a:ext>
            </a:extLst>
          </p:cNvPr>
          <p:cNvSpPr/>
          <p:nvPr/>
        </p:nvSpPr>
        <p:spPr>
          <a:xfrm>
            <a:off x="371999" y="4441983"/>
            <a:ext cx="11448000" cy="79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не указывается; Порядок отражения информации по отдельным договорам страхования прописан </a:t>
            </a:r>
            <a:br>
              <a:rPr lang="ru-RU" dirty="0">
                <a:solidFill>
                  <a:schemeClr val="accent5"/>
                </a:solidFill>
                <a:latin typeface="+mn-lt"/>
              </a:rPr>
            </a:br>
            <a:r>
              <a:rPr lang="ru-RU" dirty="0">
                <a:solidFill>
                  <a:schemeClr val="accent5"/>
                </a:solidFill>
                <a:latin typeface="+mn-lt"/>
              </a:rPr>
              <a:t>в </a:t>
            </a:r>
            <a:r>
              <a:rPr lang="ru-RU" dirty="0" err="1">
                <a:solidFill>
                  <a:schemeClr val="accent5"/>
                </a:solidFill>
                <a:latin typeface="+mn-lt"/>
              </a:rPr>
              <a:t>пп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. 3 п. 182 Методических рекомендаций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8AE951A-B79E-42B4-8D6D-B226980D0771}"/>
              </a:ext>
            </a:extLst>
          </p:cNvPr>
          <p:cNvSpPr/>
          <p:nvPr/>
        </p:nvSpPr>
        <p:spPr>
          <a:xfrm>
            <a:off x="371999" y="5439389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В качестве обязательства финансового характера указываются сведения о заключении договора долевого участия с застройщиком в случаях, когда договор в Росреестре зарегистрирован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72476E3-FABF-404B-9A9D-B41ACCFA50D8}"/>
              </a:ext>
            </a:extLst>
          </p:cNvPr>
          <p:cNvSpPr/>
          <p:nvPr/>
        </p:nvSpPr>
        <p:spPr>
          <a:xfrm>
            <a:off x="364098" y="2097765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451668" y="1950220"/>
            <a:ext cx="11511623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451669" y="3792315"/>
            <a:ext cx="11511623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451668" y="4626417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451668" y="5169563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451668" y="5712709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1A8B4DE-BD70-4EC3-B716-9D319AC850BB}"/>
              </a:ext>
            </a:extLst>
          </p:cNvPr>
          <p:cNvSpPr/>
          <p:nvPr/>
        </p:nvSpPr>
        <p:spPr>
          <a:xfrm>
            <a:off x="451668" y="6255855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F973F39-D0BB-4940-A504-EFA1FB829FEF}"/>
              </a:ext>
            </a:extLst>
          </p:cNvPr>
          <p:cNvSpPr/>
          <p:nvPr/>
        </p:nvSpPr>
        <p:spPr>
          <a:xfrm>
            <a:off x="6563291" y="4624939"/>
            <a:ext cx="540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0A1445-6EEE-47E0-A1CD-6F3C23B44CE6}"/>
              </a:ext>
            </a:extLst>
          </p:cNvPr>
          <p:cNvSpPr/>
          <p:nvPr/>
        </p:nvSpPr>
        <p:spPr>
          <a:xfrm>
            <a:off x="6563291" y="5449394"/>
            <a:ext cx="540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/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1" y="266905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Указываются основания прекращения права собственности или цифрового права (наименование и реквизиты (дата, номер) соответствующего договора или акта).  Для  цифровых  финансовых  активов, цифровых прав и цифровой валюты также указывается дата их отчуждения.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7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7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1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543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8696B"/>
                </a:solidFill>
              </a:rPr>
              <a:t>Типичные ошибки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2000" y="1557599"/>
            <a:ext cx="11448000" cy="2552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dirty="0">
                <a:solidFill>
                  <a:schemeClr val="accent5"/>
                </a:solidFill>
              </a:rPr>
              <a:t>См., например,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dirty="0">
                <a:solidFill>
                  <a:schemeClr val="accent5"/>
                </a:solidFill>
              </a:rPr>
              <a:t>- Примеры наиболее характерных недостатков, допускаемых государственными служащими при заполнении справок о доходах, расходах, об имуществе и обязательствах имущественного характера, подготовленные Управлением Президента Российской Федерации по вопросам противодействия коррупции;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dirty="0">
                <a:solidFill>
                  <a:schemeClr val="accent5"/>
                </a:solidFill>
              </a:rPr>
              <a:t>- Обзор типичных ошибок, допускаемых при заполнении справок о доходах, расходах, об имуществе и обязательствах имущественного характера, подготовленный Минфином России</a:t>
            </a:r>
          </a:p>
        </p:txBody>
      </p:sp>
    </p:spTree>
    <p:extLst>
      <p:ext uri="{BB962C8B-B14F-4D97-AF65-F5344CB8AC3E}">
        <p14:creationId xmlns:p14="http://schemas.microsoft.com/office/powerpoint/2010/main" val="32562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7 мая 2013 г. № 79-ФЗ </a:t>
            </a:r>
          </a:p>
          <a:p>
            <a:pPr algn="ctr"/>
            <a:r>
              <a:rPr lang="ru-RU" sz="1600" b="1" dirty="0">
                <a:solidFill>
                  <a:schemeClr val="accent6"/>
                </a:solidFill>
              </a:rPr>
              <a:t>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854BBF10-56F9-4182-8AD3-B983CF9B813A}"/>
              </a:ext>
            </a:extLst>
          </p:cNvPr>
          <p:cNvSpPr/>
          <p:nvPr/>
        </p:nvSpPr>
        <p:spPr>
          <a:xfrm>
            <a:off x="364027" y="2007980"/>
            <a:ext cx="11448141" cy="1072922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Цифровые финансовые активы, выпущенные в информационных системах, организованных в соответствии с иностранным правом, и цифровая валюта (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любая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 запрещены для лиц, указанных в Федеральном законе от 7 мая 2013 г. № 79-ФЗ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EEE71088-4231-45E3-B2FC-A80565C00991}"/>
              </a:ext>
            </a:extLst>
          </p:cNvPr>
          <p:cNvSpPr/>
          <p:nvPr/>
        </p:nvSpPr>
        <p:spPr>
          <a:xfrm>
            <a:off x="364027" y="3232290"/>
            <a:ext cx="11463381" cy="239167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 общему правилу, в государственных внебюджетных фондах запрет распространяется на следующие категории: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назначение на которые и освобождение от которых осуществляются Президентом Российской Федерации или Правительством Российской Федерации +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их супругам и несовершеннолетним детям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осуществление полномочий по которым предусматривает участие в подготовке решений, затрагивающих вопросы суверенитета и национальной безопасности, и которые включены в соответствующие перечни (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без супруг (супругов) и несовершеннолетних детей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см. Федеральный закон от 7 мая 2013 г. № 79-ФЗ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5649F24-A6A3-45DE-BEF2-3FB4D1446C9E}"/>
              </a:ext>
            </a:extLst>
          </p:cNvPr>
          <p:cNvSpPr txBox="1"/>
          <p:nvPr/>
        </p:nvSpPr>
        <p:spPr>
          <a:xfrm>
            <a:off x="364027" y="5767830"/>
            <a:ext cx="11448141" cy="96949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По общему правилу, у лиц возникает обязанность в течение трех месяцев со дня замещения (занятия) соответствующей должности, среди прочего, осуществить отчуждение иностранных финансовых инструментов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9452913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700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Контакты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999AC40-574B-41A9-8F24-6C79A121C0C2}"/>
              </a:ext>
            </a:extLst>
          </p:cNvPr>
          <p:cNvSpPr/>
          <p:nvPr/>
        </p:nvSpPr>
        <p:spPr>
          <a:xfrm>
            <a:off x="547006" y="1539418"/>
            <a:ext cx="11373197" cy="155476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+mn-lt"/>
              </a:rPr>
              <a:t>Разумов Андрей Леонидович,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 err="1">
                <a:solidFill>
                  <a:srgbClr val="0070C0"/>
                </a:solidFill>
                <a:cs typeface="Times New Roman" pitchFamily="18" charset="0"/>
                <a:hlinkClick r:id="rId3"/>
              </a:rPr>
              <a:t>alr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@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mail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orb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err="1">
                <a:solidFill>
                  <a:srgbClr val="0070C0"/>
                </a:solidFill>
                <a:cs typeface="Times New Roman" pitchFamily="18" charset="0"/>
                <a:hlinkClick r:id="rId3"/>
              </a:rPr>
              <a:t>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+mn-lt"/>
              </a:rPr>
              <a:t>Амельченко Юрий Алексеевич,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</a:rPr>
              <a:t>uaa@mail.orb.ru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тел.: 8 (3532) 77-46-99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383BADC-CBFC-4A72-BBCC-9122D9885EBD}"/>
              </a:ext>
            </a:extLst>
          </p:cNvPr>
          <p:cNvSpPr/>
          <p:nvPr/>
        </p:nvSpPr>
        <p:spPr>
          <a:xfrm>
            <a:off x="547006" y="3763820"/>
            <a:ext cx="11373197" cy="2263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Абдрашитов Антон </a:t>
            </a:r>
            <a:r>
              <a:rPr lang="ru-RU" sz="2400" b="1" dirty="0" err="1">
                <a:solidFill>
                  <a:srgbClr val="0070C0"/>
                </a:solidFill>
              </a:rPr>
              <a:t>Ришатович</a:t>
            </a:r>
            <a:r>
              <a:rPr lang="ru-RU" sz="2400" b="1" dirty="0">
                <a:solidFill>
                  <a:srgbClr val="0070C0"/>
                </a:solidFill>
              </a:rPr>
              <a:t>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</a:rPr>
              <a:t>arab@mail.orb.ru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Пасечник Алексей Александрович,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</a:rPr>
              <a:t>aapa@mail.orb.ru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 err="1">
                <a:solidFill>
                  <a:srgbClr val="0070C0"/>
                </a:solidFill>
              </a:rPr>
              <a:t>Пыряева</a:t>
            </a:r>
            <a:r>
              <a:rPr lang="ru-RU" sz="2400" b="1" dirty="0">
                <a:solidFill>
                  <a:srgbClr val="0070C0"/>
                </a:solidFill>
              </a:rPr>
              <a:t> Виктория Евгеньевна,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 err="1">
                <a:solidFill>
                  <a:srgbClr val="0070C0"/>
                </a:solidFill>
                <a:cs typeface="Times New Roman" pitchFamily="18" charset="0"/>
              </a:rPr>
              <a:t>wep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@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mail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orb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err="1">
                <a:solidFill>
                  <a:srgbClr val="0070C0"/>
                </a:solidFill>
                <a:cs typeface="Times New Roman" pitchFamily="18" charset="0"/>
                <a:hlinkClick r:id="rId3"/>
              </a:rPr>
              <a:t>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Сергеев Денис Игоревич,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 эл. почта: 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</a:rPr>
              <a:t>sdi@mail.orb.ru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+mn-lt"/>
              </a:rPr>
            </a:b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тел.: 8 (3532) 77-46-93 </a:t>
            </a:r>
          </a:p>
        </p:txBody>
      </p:sp>
    </p:spTree>
    <p:extLst>
      <p:ext uri="{BB962C8B-B14F-4D97-AF65-F5344CB8AC3E}">
        <p14:creationId xmlns:p14="http://schemas.microsoft.com/office/powerpoint/2010/main" val="323903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заполнению справок о доходах, расходах,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 имуществе и обязательствах имущественного характера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73383" y="1820252"/>
            <a:ext cx="8377382" cy="5894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особенности необходимые к принятию во внимание в </a:t>
            </a:r>
            <a:r>
              <a:rPr lang="ru-RU" b="1" dirty="0" err="1">
                <a:solidFill>
                  <a:schemeClr val="accent5"/>
                </a:solidFill>
              </a:rPr>
              <a:t>т.ч</a:t>
            </a:r>
            <a:r>
              <a:rPr lang="ru-RU" b="1" dirty="0">
                <a:solidFill>
                  <a:schemeClr val="accent5"/>
                </a:solidFill>
              </a:rPr>
              <a:t>. при проведении анализа или первичной оценки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536736"/>
            <a:ext cx="4118238" cy="1564512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«потерь»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558758"/>
            <a:ext cx="4118238" cy="1564512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399361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5391181"/>
            <a:ext cx="4118400" cy="133923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«Уникальная» ситуация: приложите сразу подтверждающие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5140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63959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новеллы (1)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76264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Отмечены особенности представления сведений лицами с множеством публичных статусов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Учтены законодательные возможности субъектов Российской Федерации в части определения порядков представления сведений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37571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Указание Банка России от 27.05.2021 № 5798-У как правильный источник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438090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Подчеркнуты особенности применения Указания Банка России от 27.05.2021 № 5798-У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Отмечены особенности представления сведений при переводе гражданского служащего в другой орган или на другой вид службы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8072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Заявления о невозможности подаются ежегодно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Продажа нескольких объектов недвижимого имущества отражается отдельным значением и без «комиссионных»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376015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Представление частичных сведений в отношении родственников не требуется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443958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Доход от ценных бумаг как положительный финансовый результат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92060" y="511900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Порядок отражения мер государственной поддержки, в </a:t>
            </a:r>
            <a:r>
              <a:rPr lang="ru-RU" b="1" dirty="0" err="1">
                <a:solidFill>
                  <a:schemeClr val="accent5"/>
                </a:solidFill>
              </a:rPr>
              <a:t>т.ч</a:t>
            </a:r>
            <a:r>
              <a:rPr lang="ru-RU" b="1" dirty="0">
                <a:solidFill>
                  <a:schemeClr val="accent5"/>
                </a:solidFill>
              </a:rPr>
              <a:t>. в связи с распространением </a:t>
            </a:r>
            <a:r>
              <a:rPr lang="en-US" b="1" dirty="0">
                <a:solidFill>
                  <a:schemeClr val="accent5"/>
                </a:solidFill>
              </a:rPr>
              <a:t>COVID-19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новеллы (2)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14510" y="3704130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Отсутствие необходимости отражать «туристический </a:t>
            </a:r>
            <a:r>
              <a:rPr lang="ru-RU" b="1" dirty="0" err="1">
                <a:solidFill>
                  <a:schemeClr val="accent5"/>
                </a:solidFill>
              </a:rPr>
              <a:t>кешбэк</a:t>
            </a:r>
            <a:r>
              <a:rPr lang="ru-RU" b="1" dirty="0">
                <a:solidFill>
                  <a:schemeClr val="accent5"/>
                </a:solidFill>
              </a:rPr>
              <a:t>», «детский </a:t>
            </a:r>
            <a:r>
              <a:rPr lang="ru-RU" b="1" dirty="0" err="1">
                <a:solidFill>
                  <a:schemeClr val="accent5"/>
                </a:solidFill>
              </a:rPr>
              <a:t>кешбэк</a:t>
            </a:r>
            <a:r>
              <a:rPr lang="ru-RU" b="1" dirty="0">
                <a:solidFill>
                  <a:schemeClr val="accent5"/>
                </a:solidFill>
              </a:rPr>
              <a:t>»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85081" y="2097257"/>
            <a:ext cx="5450810" cy="117934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Множественность лиц в сделке может потребовать заполнения раздела 2 справки, если из договора нельзя определить их доли и внесенные суммы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4989" y="5319374"/>
            <a:ext cx="5450811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Раздел 2 заполняется в случае внесения на счет </a:t>
            </a:r>
            <a:r>
              <a:rPr lang="ru-RU" b="1" dirty="0" err="1">
                <a:solidFill>
                  <a:schemeClr val="accent5"/>
                </a:solidFill>
              </a:rPr>
              <a:t>эскроу</a:t>
            </a:r>
            <a:r>
              <a:rPr lang="ru-RU" b="1" dirty="0">
                <a:solidFill>
                  <a:schemeClr val="accent5"/>
                </a:solidFill>
              </a:rPr>
              <a:t> суммы, превышающей трехлетний доход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377470" y="4670008"/>
            <a:ext cx="5450811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Учтены положения Указа Президента Российской Федерации от 10.12.2020 № 778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47F200E9-EA68-4E1B-9DBB-26406B75B22F}"/>
              </a:ext>
            </a:extLst>
          </p:cNvPr>
          <p:cNvSpPr/>
          <p:nvPr/>
        </p:nvSpPr>
        <p:spPr>
          <a:xfrm>
            <a:off x="314510" y="2097257"/>
            <a:ext cx="5443200" cy="15176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Необходимость отражения суммы компенсации товара, работы и (или) услуги в виде выдачи наличных денежных средств вместо предоставления и без последующего отчета о целевом использовании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4510" y="4369308"/>
            <a:ext cx="5443200" cy="864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«Пушкинская карта» не доход;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если есть счет – раздел 4 справки (но счета может и не быть)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2B3EFA79-B400-4549-A0FC-08B3557188D5}"/>
              </a:ext>
            </a:extLst>
          </p:cNvPr>
          <p:cNvSpPr/>
          <p:nvPr/>
        </p:nvSpPr>
        <p:spPr>
          <a:xfrm>
            <a:off x="6385081" y="4014824"/>
            <a:ext cx="545081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В случае отсутствия регистрации в подразделе 3.2 допускается указать "Отсутствует"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0105438-C6DE-4BDD-BA57-8E07F8883D46}"/>
              </a:ext>
            </a:extLst>
          </p:cNvPr>
          <p:cNvSpPr/>
          <p:nvPr/>
        </p:nvSpPr>
        <p:spPr>
          <a:xfrm>
            <a:off x="6385081" y="5329048"/>
            <a:ext cx="5443200" cy="86495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Обязательства по брокерскому обслуживанию или в рамках ИИС отражаются в подразделе 6.2 раздела 6, а не в разделе 4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6F3B62B3-3442-4907-961A-1311FE1907D0}"/>
              </a:ext>
            </a:extLst>
          </p:cNvPr>
          <p:cNvSpPr/>
          <p:nvPr/>
        </p:nvSpPr>
        <p:spPr>
          <a:xfrm>
            <a:off x="6385081" y="3357712"/>
            <a:ext cx="545081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Подвесной лодочный мотор не подлежит отражению в справке</a:t>
            </a: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14510" y="5422110"/>
            <a:ext cx="5441950" cy="9248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«Основанием участия» на организованных торгах является «Приобретено на организованных торгах»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385081" y="4190303"/>
            <a:ext cx="5443200" cy="9248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Обязательства в рамках страхового дела целесообразно заполнять с учетом Указания Банка России от 27.05.2021 № 5798-У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421540"/>
            <a:ext cx="5443200" cy="864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Уставный капитал зарубежных организаций необходимо устанавливать в соответствии с применимым правом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2100278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Доли пользования имуществом на сайте не размещаются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2796953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>
                <a:solidFill>
                  <a:schemeClr val="accent5"/>
                </a:solidFill>
              </a:rPr>
              <a:t>Созаемщик</a:t>
            </a:r>
            <a:r>
              <a:rPr lang="ru-RU" b="1" dirty="0">
                <a:solidFill>
                  <a:schemeClr val="accent5"/>
                </a:solidFill>
              </a:rPr>
              <a:t> полноценная сторона срочного обязательства финансового характера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385081" y="3493628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Фьючерсный договор может быть отражен в подразделе 6.2 раздела 6 справки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11841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При заполнении раздела 5 на основании Указания Банка России от 27.05.2021 № 5798-У необходимо обращать внимание на держателя информации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64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Между данными ФНС России и Указанием Банка России от 27.05.2021 № 5798-У предпочтение Указанию Банка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/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Подготовить правоустанавливающие и иные официальные документы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Скачать (</a:t>
            </a:r>
            <a:r>
              <a:rPr lang="en-US" b="1" dirty="0">
                <a:solidFill>
                  <a:schemeClr val="accent5"/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/>
                </a:solidFill>
              </a:rPr>
              <a:t>)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и установить СПО «Справки БК»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7907</TotalTime>
  <Words>4682</Words>
  <Application>Microsoft Office PowerPoint</Application>
  <PresentationFormat>Широкоэкранный</PresentationFormat>
  <Paragraphs>439</Paragraphs>
  <Slides>48</Slides>
  <Notes>48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9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Times New Roman</vt:lpstr>
      <vt:lpstr>Wingdings</vt:lpstr>
      <vt:lpstr>Тема Office</vt:lpstr>
      <vt:lpstr>Антикоррупционное декларирование в 2022 году.  (подготовлены на основании методических рекомендаций и материалов министерства труда и социальной защиты Российской Федерации)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Admin</cp:lastModifiedBy>
  <cp:revision>677</cp:revision>
  <cp:lastPrinted>2022-02-21T10:54:52Z</cp:lastPrinted>
  <dcterms:created xsi:type="dcterms:W3CDTF">2015-10-24T19:54:13Z</dcterms:created>
  <dcterms:modified xsi:type="dcterms:W3CDTF">2022-02-21T10:54:54Z</dcterms:modified>
</cp:coreProperties>
</file>